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5" r:id="rId1"/>
  </p:sldMasterIdLst>
  <p:sldIdLst>
    <p:sldId id="256" r:id="rId2"/>
    <p:sldId id="258" r:id="rId3"/>
    <p:sldId id="265" r:id="rId4"/>
    <p:sldId id="266" r:id="rId5"/>
    <p:sldId id="257" r:id="rId6"/>
    <p:sldId id="259" r:id="rId7"/>
    <p:sldId id="267"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2" d="100"/>
          <a:sy n="82" d="100"/>
        </p:scale>
        <p:origin x="-9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2825"/>
            <a:ext cx="8229600" cy="2136775"/>
          </a:xfrm>
        </p:spPr>
        <p:txBody>
          <a:bodyPr anchor="b" anchorCtr="0">
            <a:noAutofit/>
          </a:bodyPr>
          <a:lstStyle>
            <a:lvl1pPr>
              <a:defRPr sz="5600"/>
            </a:lvl1pPr>
          </a:lstStyle>
          <a:p>
            <a:r>
              <a:rPr lang="en-US" smtClean="0"/>
              <a:t>Click to edit Master title style</a:t>
            </a:r>
            <a:endParaRPr/>
          </a:p>
        </p:txBody>
      </p:sp>
      <p:sp>
        <p:nvSpPr>
          <p:cNvPr id="3" name="Subtitle 2"/>
          <p:cNvSpPr>
            <a:spLocks noGrp="1"/>
          </p:cNvSpPr>
          <p:nvPr>
            <p:ph type="subTitle" idx="1"/>
          </p:nvPr>
        </p:nvSpPr>
        <p:spPr>
          <a:xfrm>
            <a:off x="457200" y="4464424"/>
            <a:ext cx="8229600" cy="1174375"/>
          </a:xfrm>
        </p:spPr>
        <p:txBody>
          <a:bodyPr>
            <a:normAutofit/>
          </a:bodyPr>
          <a:lstStyle>
            <a:lvl1pPr marL="0" indent="0" algn="ctr">
              <a:spcBef>
                <a:spcPts val="3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06AE2DE-CF41-314F-943A-7C6101CB5D6D}" type="datetimeFigureOut">
              <a:rPr lang="en-US" smtClean="0"/>
              <a:pPr/>
              <a:t>10/4/11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2582-9FC8-4B1B-8456-B27CC842DE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44865"/>
            <a:ext cx="8229600" cy="1071641"/>
          </a:xfrm>
        </p:spPr>
        <p:txBody>
          <a:bodyPr vert="horz" lIns="91440" tIns="45720" rIns="91440" bIns="45720" rtlCol="0" anchor="b" anchorCtr="0">
            <a:noAutofit/>
          </a:bodyPr>
          <a:lstStyle>
            <a:lvl1pPr algn="ctr" defTabSz="914400" rtl="0" eaLnBrk="1" latinLnBrk="0" hangingPunct="1">
              <a:spcBef>
                <a:spcPct val="0"/>
              </a:spcBef>
              <a:buNone/>
              <a:defRPr sz="3600" b="1" kern="1200" baseline="0">
                <a:solidFill>
                  <a:schemeClr val="tx1"/>
                </a:solidFill>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57200" y="274320"/>
            <a:ext cx="8229600" cy="2971800"/>
          </a:xfrm>
          <a:effectLst>
            <a:outerShdw blurRad="114300" sx="103000" sy="103000" algn="ctr" rotWithShape="0">
              <a:schemeClr val="bg1">
                <a:lumMod val="75000"/>
                <a:lumOff val="25000"/>
                <a:alpha val="50000"/>
              </a:schemeClr>
            </a:outerShdw>
          </a:effectLst>
          <a:scene3d>
            <a:camera prst="orthographicFront"/>
            <a:lightRig rig="threePt" dir="t"/>
          </a:scene3d>
          <a:sp3d>
            <a:bevelT w="12700" h="12700"/>
          </a:sp3d>
        </p:spPr>
        <p:txBody>
          <a:bodyPr vert="horz" lIns="91440" tIns="45720" rIns="91440" bIns="45720" rtlCol="0">
            <a:normAutofit/>
          </a:bodyPr>
          <a:lstStyle>
            <a:lvl1pPr marL="0" indent="0" algn="l" defTabSz="914400" rtl="0" eaLnBrk="1" latinLnBrk="0" hangingPunct="1">
              <a:spcBef>
                <a:spcPts val="2000"/>
              </a:spcBef>
              <a:buFontTx/>
              <a:buNone/>
              <a:defRPr sz="24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806AE2DE-CF41-314F-943A-7C6101CB5D6D}" type="datetimeFigureOut">
              <a:rPr lang="en-US" smtClean="0"/>
              <a:pPr/>
              <a:t>10/4/11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DA330-E62F-0D44-B890-1A65511B4606}" type="slidenum">
              <a:rPr lang="en-US" smtClean="0"/>
              <a:pPr/>
              <a:t>‹#›</a:t>
            </a:fld>
            <a:endParaRPr lang="en-US"/>
          </a:p>
        </p:txBody>
      </p:sp>
      <p:sp>
        <p:nvSpPr>
          <p:cNvPr id="8" name="Text Placeholder 3"/>
          <p:cNvSpPr>
            <a:spLocks noGrp="1"/>
          </p:cNvSpPr>
          <p:nvPr>
            <p:ph type="body" sz="half" idx="2"/>
          </p:nvPr>
        </p:nvSpPr>
        <p:spPr>
          <a:xfrm>
            <a:off x="609600" y="4329953"/>
            <a:ext cx="7924801" cy="1318372"/>
          </a:xfrm>
        </p:spPr>
        <p:txBody>
          <a:bodyPr>
            <a:normAutofit/>
          </a:bodyPr>
          <a:lstStyle>
            <a:lvl1pPr marL="0" indent="0" algn="l">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06AE2DE-CF41-314F-943A-7C6101CB5D6D}" type="datetimeFigureOut">
              <a:rPr lang="en-US" smtClean="0"/>
              <a:pPr/>
              <a:t>10/4/11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2776" y="274639"/>
            <a:ext cx="1452283" cy="537368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871447" cy="5373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06AE2DE-CF41-314F-943A-7C6101CB5D6D}" type="datetimeFigureOut">
              <a:rPr lang="en-US" smtClean="0"/>
              <a:pPr/>
              <a:t>10/4/11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06AE2DE-CF41-314F-943A-7C6101CB5D6D}" type="datetimeFigureOut">
              <a:rPr lang="en-US" smtClean="0"/>
              <a:pPr/>
              <a:t>10/4/11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435"/>
            <a:ext cx="8229600" cy="1362075"/>
          </a:xfrm>
        </p:spPr>
        <p:txBody>
          <a:bodyPr anchor="b" anchorCtr="0">
            <a:no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430401"/>
            <a:ext cx="8229600" cy="1500187"/>
          </a:xfrm>
        </p:spPr>
        <p:txBody>
          <a:bodyPr anchor="t" anchorCtr="0"/>
          <a:lstStyle>
            <a:lvl1pPr marL="0" indent="0" algn="ctr">
              <a:spcBef>
                <a:spcPts val="3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AE2DE-CF41-314F-943A-7C6101CB5D6D}" type="datetimeFigureOut">
              <a:rPr lang="en-US" smtClean="0"/>
              <a:pPr/>
              <a:t>10/4/11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604A-DDD4-4BE5-9F0F-C50D317D16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1774825"/>
            <a:ext cx="3931920" cy="38735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774825"/>
            <a:ext cx="3931920" cy="38735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06AE2DE-CF41-314F-943A-7C6101CB5D6D}" type="datetimeFigureOut">
              <a:rPr lang="en-US" smtClean="0"/>
              <a:pPr/>
              <a:t>10/4/11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577788"/>
            <a:ext cx="3931920" cy="739776"/>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199"/>
            <a:ext cx="3931920" cy="328612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577788"/>
            <a:ext cx="3931920" cy="739776"/>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362199"/>
            <a:ext cx="3931920" cy="328612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06AE2DE-CF41-314F-943A-7C6101CB5D6D}" type="datetimeFigureOut">
              <a:rPr lang="en-US" smtClean="0"/>
              <a:pPr/>
              <a:t>10/4/11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06AE2DE-CF41-314F-943A-7C6101CB5D6D}" type="datetimeFigureOut">
              <a:rPr lang="en-US" smtClean="0"/>
              <a:pPr/>
              <a:t>10/4/11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AE2DE-CF41-314F-943A-7C6101CB5D6D}" type="datetimeFigureOut">
              <a:rPr lang="en-US" smtClean="0"/>
              <a:pPr/>
              <a:t>10/4/11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3840480" cy="1162050"/>
          </a:xfrm>
        </p:spPr>
        <p:txBody>
          <a:bodyPr anchor="b">
            <a:normAutofit/>
          </a:bodyPr>
          <a:lstStyle>
            <a:lvl1pPr algn="ctr">
              <a:defRPr sz="3000" b="1"/>
            </a:lvl1pPr>
          </a:lstStyle>
          <a:p>
            <a:r>
              <a:rPr lang="en-US" smtClean="0"/>
              <a:t>Click to edit Master title style</a:t>
            </a:r>
            <a:endParaRPr/>
          </a:p>
        </p:txBody>
      </p:sp>
      <p:sp>
        <p:nvSpPr>
          <p:cNvPr id="3" name="Content Placeholder 2"/>
          <p:cNvSpPr>
            <a:spLocks noGrp="1"/>
          </p:cNvSpPr>
          <p:nvPr>
            <p:ph idx="1"/>
          </p:nvPr>
        </p:nvSpPr>
        <p:spPr>
          <a:xfrm>
            <a:off x="4846320" y="273050"/>
            <a:ext cx="3840480" cy="537527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600201"/>
            <a:ext cx="3840480" cy="3733800"/>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AE2DE-CF41-314F-943A-7C6101CB5D6D}" type="datetimeFigureOut">
              <a:rPr lang="en-US" smtClean="0"/>
              <a:pPr/>
              <a:t>10/4/11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840480" cy="1161288"/>
          </a:xfrm>
        </p:spPr>
        <p:txBody>
          <a:bodyPr vert="horz" lIns="91440" tIns="45720" rIns="91440" bIns="45720" rtlCol="0" anchor="b">
            <a:normAutofit/>
          </a:bodyPr>
          <a:lstStyle>
            <a:lvl1pPr algn="ctr" defTabSz="914400" rtl="0" eaLnBrk="1" latinLnBrk="0" hangingPunct="1">
              <a:spcBef>
                <a:spcPct val="0"/>
              </a:spcBef>
              <a:buNone/>
              <a:defRPr sz="3000" b="1" kern="1200">
                <a:solidFill>
                  <a:schemeClr val="tx1"/>
                </a:solidFill>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46320" y="274320"/>
            <a:ext cx="3840480" cy="5376672"/>
          </a:xfrm>
          <a:effectLst>
            <a:outerShdw blurRad="114300" sx="103000" sy="103000" algn="ctr" rotWithShape="0">
              <a:schemeClr val="bg1">
                <a:lumMod val="75000"/>
                <a:lumOff val="25000"/>
                <a:alpha val="50000"/>
              </a:schemeClr>
            </a:outerShdw>
          </a:effectLst>
          <a:scene3d>
            <a:camera prst="orthographicFront"/>
            <a:lightRig rig="threePt" dir="t"/>
          </a:scene3d>
          <a:sp3d>
            <a:bevelT w="12700" h="12700"/>
          </a:sp3d>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1600200"/>
            <a:ext cx="3840480" cy="3730752"/>
          </a:xfrm>
        </p:spPr>
        <p:txBody>
          <a:bodyPr vert="horz" lIns="91440" tIns="45720" rIns="91440" bIns="45720" rtlCol="0">
            <a:normAutofit/>
          </a:bodyPr>
          <a:lstStyle>
            <a:lvl1pPr marL="0" indent="0" algn="ctr">
              <a:lnSpc>
                <a:spcPct val="110000"/>
              </a:lnSpc>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06AE2DE-CF41-314F-943A-7C6101CB5D6D}" type="datetimeFigureOut">
              <a:rPr lang="en-US" smtClean="0"/>
              <a:pPr/>
              <a:t>10/4/11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DA330-E62F-0D44-B890-1A65511B46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1761565"/>
            <a:ext cx="8229600" cy="3877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5883275"/>
            <a:ext cx="2133600" cy="365125"/>
          </a:xfrm>
          <a:prstGeom prst="rect">
            <a:avLst/>
          </a:prstGeom>
        </p:spPr>
        <p:txBody>
          <a:bodyPr vert="horz" lIns="91440" tIns="45720" rIns="91440" bIns="45720" rtlCol="0" anchor="ctr"/>
          <a:lstStyle>
            <a:lvl1pPr algn="r">
              <a:defRPr sz="1200">
                <a:solidFill>
                  <a:schemeClr val="tx1"/>
                </a:solidFill>
              </a:defRPr>
            </a:lvl1pPr>
          </a:lstStyle>
          <a:p>
            <a:fld id="{806AE2DE-CF41-314F-943A-7C6101CB5D6D}" type="datetimeFigureOut">
              <a:rPr lang="en-US" smtClean="0"/>
              <a:pPr/>
              <a:t>10/4/11</a:t>
            </a:fld>
            <a:endParaRPr lang="en-US"/>
          </a:p>
        </p:txBody>
      </p:sp>
      <p:sp>
        <p:nvSpPr>
          <p:cNvPr id="5" name="Footer Placeholder 4"/>
          <p:cNvSpPr>
            <a:spLocks noGrp="1"/>
          </p:cNvSpPr>
          <p:nvPr>
            <p:ph type="ftr" sz="quarter" idx="3"/>
          </p:nvPr>
        </p:nvSpPr>
        <p:spPr>
          <a:xfrm>
            <a:off x="255494" y="5883275"/>
            <a:ext cx="28956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229100" y="5883275"/>
            <a:ext cx="685800" cy="365125"/>
          </a:xfrm>
          <a:prstGeom prst="rect">
            <a:avLst/>
          </a:prstGeom>
        </p:spPr>
        <p:txBody>
          <a:bodyPr vert="horz" lIns="91440" tIns="45720" rIns="91440" bIns="45720" rtlCol="0" anchor="ctr"/>
          <a:lstStyle>
            <a:lvl1pPr algn="ctr">
              <a:defRPr sz="1200">
                <a:solidFill>
                  <a:schemeClr val="tx1"/>
                </a:solidFill>
              </a:defRPr>
            </a:lvl1pPr>
          </a:lstStyle>
          <a:p>
            <a:fld id="{9D3DA330-E62F-0D44-B890-1A65511B46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b="1" kern="1200">
          <a:solidFill>
            <a:schemeClr val="tx1"/>
          </a:solidFill>
          <a:effectLst/>
          <a:latin typeface="+mj-lt"/>
          <a:ea typeface="+mj-ea"/>
          <a:cs typeface="+mj-cs"/>
        </a:defRPr>
      </a:lvl1pPr>
    </p:titleStyle>
    <p:bodyStyle>
      <a:lvl1pPr marL="282575" indent="-282575" algn="l" defTabSz="914400" rtl="0" eaLnBrk="1" latinLnBrk="0" hangingPunct="1">
        <a:spcBef>
          <a:spcPts val="2000"/>
        </a:spcBef>
        <a:buFontTx/>
        <a:buBlip>
          <a:blip r:embed="rId14"/>
        </a:buBlip>
        <a:defRPr sz="2400" kern="1200">
          <a:solidFill>
            <a:schemeClr val="tx1"/>
          </a:solidFill>
          <a:latin typeface="+mn-lt"/>
          <a:ea typeface="+mn-ea"/>
          <a:cs typeface="+mn-cs"/>
        </a:defRPr>
      </a:lvl1pPr>
      <a:lvl2pPr marL="577850" indent="-295275" algn="l" defTabSz="914400" rtl="0" eaLnBrk="1" latinLnBrk="0" hangingPunct="1">
        <a:spcBef>
          <a:spcPts val="600"/>
        </a:spcBef>
        <a:buFontTx/>
        <a:buBlip>
          <a:blip r:embed="rId14"/>
        </a:buBlip>
        <a:defRPr sz="2200" kern="1200">
          <a:solidFill>
            <a:schemeClr val="tx1"/>
          </a:solidFill>
          <a:latin typeface="+mn-lt"/>
          <a:ea typeface="+mn-ea"/>
          <a:cs typeface="+mn-cs"/>
        </a:defRPr>
      </a:lvl2pPr>
      <a:lvl3pPr marL="860425" indent="-282575" algn="l" defTabSz="914400" rtl="0" eaLnBrk="1" latinLnBrk="0" hangingPunct="1">
        <a:spcBef>
          <a:spcPts val="600"/>
        </a:spcBef>
        <a:buFontTx/>
        <a:buBlip>
          <a:blip r:embed="rId14"/>
        </a:buBlip>
        <a:defRPr sz="2000" kern="1200">
          <a:solidFill>
            <a:schemeClr val="tx1"/>
          </a:solidFill>
          <a:latin typeface="+mn-lt"/>
          <a:ea typeface="+mn-ea"/>
          <a:cs typeface="+mn-cs"/>
        </a:defRPr>
      </a:lvl3pPr>
      <a:lvl4pPr marL="1143000" indent="-282575" algn="l" defTabSz="914400" rtl="0" eaLnBrk="1" latinLnBrk="0" hangingPunct="1">
        <a:spcBef>
          <a:spcPts val="600"/>
        </a:spcBef>
        <a:buFontTx/>
        <a:buBlip>
          <a:blip r:embed="rId14"/>
        </a:buBlip>
        <a:defRPr sz="1800" kern="1200">
          <a:solidFill>
            <a:schemeClr val="tx1"/>
          </a:solidFill>
          <a:latin typeface="+mn-lt"/>
          <a:ea typeface="+mn-ea"/>
          <a:cs typeface="+mn-cs"/>
        </a:defRPr>
      </a:lvl4pPr>
      <a:lvl5pPr marL="1425575" indent="-282575" algn="l" defTabSz="914400" rtl="0" eaLnBrk="1" latinLnBrk="0" hangingPunct="1">
        <a:spcBef>
          <a:spcPts val="600"/>
        </a:spcBef>
        <a:buFontTx/>
        <a:buBlip>
          <a:blip r:embed="rId1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967173"/>
            <a:ext cx="8229600" cy="2136775"/>
          </a:xfrm>
        </p:spPr>
        <p:txBody>
          <a:bodyPr/>
          <a:lstStyle/>
          <a:p>
            <a:r>
              <a:rPr lang="en-US" dirty="0" smtClean="0"/>
              <a:t>Chemical Lane/Monsanto</a:t>
            </a:r>
            <a:endParaRPr lang="en-US" dirty="0"/>
          </a:p>
        </p:txBody>
      </p:sp>
      <p:sp>
        <p:nvSpPr>
          <p:cNvPr id="5" name="Subtitle 4"/>
          <p:cNvSpPr>
            <a:spLocks noGrp="1"/>
          </p:cNvSpPr>
          <p:nvPr>
            <p:ph type="subTitle" idx="1"/>
          </p:nvPr>
        </p:nvSpPr>
        <p:spPr/>
        <p:txBody>
          <a:bodyPr/>
          <a:lstStyle/>
          <a:p>
            <a:r>
              <a:rPr lang="en-US" dirty="0" smtClean="0"/>
              <a:t>Also known as, “East Side”, Chemical Yard, Horizon Way, a Brownfield, What’s Next?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Aerial View of Chemical Lane</a:t>
            </a:r>
            <a:endParaRPr lang="en-US" dirty="0"/>
          </a:p>
        </p:txBody>
      </p:sp>
      <p:pic>
        <p:nvPicPr>
          <p:cNvPr id="7" name="Content Placeholder 6" descr="Chemical Lane 1.JPG"/>
          <p:cNvPicPr>
            <a:picLocks noGrp="1" noChangeAspect="1"/>
          </p:cNvPicPr>
          <p:nvPr>
            <p:ph idx="1"/>
          </p:nvPr>
        </p:nvPicPr>
        <p:blipFill>
          <a:blip r:embed="rId2"/>
          <a:srcRect l="-29607" r="-29607"/>
          <a:stretch>
            <a:fillRect/>
          </a:stretch>
        </p:blipFill>
        <p:spPr>
          <a:xfrm>
            <a:off x="-201350" y="1506144"/>
            <a:ext cx="9345350" cy="451929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side of Horizon Way</a:t>
            </a:r>
            <a:endParaRPr lang="en-US" dirty="0"/>
          </a:p>
        </p:txBody>
      </p:sp>
      <p:pic>
        <p:nvPicPr>
          <p:cNvPr id="4" name="Content Placeholder 3" descr="Southern portion Chemical Lane 2.bmp"/>
          <p:cNvPicPr>
            <a:picLocks noGrp="1" noChangeAspect="1"/>
          </p:cNvPicPr>
          <p:nvPr>
            <p:ph idx="1"/>
          </p:nvPr>
        </p:nvPicPr>
        <p:blipFill>
          <a:blip r:embed="rId2"/>
          <a:srcRect l="-29607" r="-29607"/>
          <a:stretch>
            <a:fillRect/>
          </a:stretch>
        </p:blipFill>
        <p:spPr>
          <a:xfrm>
            <a:off x="-472915" y="1417638"/>
            <a:ext cx="9872184" cy="465111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Eastern side of Horizon Way</a:t>
            </a:r>
            <a:br>
              <a:rPr lang="en-US" dirty="0" smtClean="0"/>
            </a:br>
            <a:r>
              <a:rPr lang="en-US" dirty="0" smtClean="0"/>
              <a:t>(Fenced off)</a:t>
            </a:r>
            <a:endParaRPr lang="en-US" dirty="0"/>
          </a:p>
        </p:txBody>
      </p:sp>
      <p:pic>
        <p:nvPicPr>
          <p:cNvPr id="4" name="Content Placeholder 3" descr="Eastern Side Chemical Lane 3.JPG"/>
          <p:cNvPicPr>
            <a:picLocks noGrp="1" noChangeAspect="1"/>
          </p:cNvPicPr>
          <p:nvPr>
            <p:ph idx="1"/>
          </p:nvPr>
        </p:nvPicPr>
        <p:blipFill>
          <a:blip r:embed="rId2"/>
          <a:srcRect l="-29607" r="-29607"/>
          <a:stretch>
            <a:fillRect/>
          </a:stretch>
        </p:blipFill>
        <p:spPr>
          <a:xfrm>
            <a:off x="0" y="1542857"/>
            <a:ext cx="9144000" cy="459100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Key Facts</a:t>
            </a:r>
            <a:endParaRPr lang="en-US" dirty="0"/>
          </a:p>
        </p:txBody>
      </p:sp>
      <p:sp>
        <p:nvSpPr>
          <p:cNvPr id="10" name="Content Placeholder 9"/>
          <p:cNvSpPr>
            <a:spLocks noGrp="1"/>
          </p:cNvSpPr>
          <p:nvPr>
            <p:ph idx="1"/>
          </p:nvPr>
        </p:nvSpPr>
        <p:spPr>
          <a:xfrm>
            <a:off x="457200" y="1417638"/>
            <a:ext cx="8229600" cy="3877235"/>
          </a:xfrm>
        </p:spPr>
        <p:txBody>
          <a:bodyPr>
            <a:normAutofit lnSpcReduction="10000"/>
          </a:bodyPr>
          <a:lstStyle/>
          <a:p>
            <a:r>
              <a:rPr lang="en-US" dirty="0" smtClean="0"/>
              <a:t>The site is comprised of 30 acres of land on the banks of the Mystic River in the southern portion of Everett.  </a:t>
            </a:r>
          </a:p>
          <a:p>
            <a:r>
              <a:rPr lang="en-US" dirty="0" smtClean="0"/>
              <a:t>From 1804- 1983 it has been in the hands of several chemical companies including Monsanto where, hazardous materials were improperly disposed of.</a:t>
            </a:r>
          </a:p>
          <a:p>
            <a:r>
              <a:rPr lang="en-US" dirty="0" smtClean="0"/>
              <a:t>Other incidents like the burning of parts, subway cars, dumping of oil into the ground, and spillage from container ships carrying sulfur occurred from the 1800’s to 1980.</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Lingering Issues</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No remediation ever took place on the East Side.</a:t>
            </a:r>
          </a:p>
          <a:p>
            <a:r>
              <a:rPr lang="en-US" dirty="0" smtClean="0"/>
              <a:t>The sale in</a:t>
            </a:r>
            <a:r>
              <a:rPr lang="en-US" dirty="0" smtClean="0"/>
              <a:t> 1983 </a:t>
            </a:r>
            <a:r>
              <a:rPr lang="en-US" dirty="0" smtClean="0"/>
              <a:t>precluded Mass. Contingency Plan.</a:t>
            </a:r>
          </a:p>
          <a:p>
            <a:r>
              <a:rPr lang="en-US" dirty="0" smtClean="0"/>
              <a:t>The use of the land from 1983-1995 is unknown.</a:t>
            </a:r>
          </a:p>
          <a:p>
            <a:r>
              <a:rPr lang="en-US" dirty="0" smtClean="0"/>
              <a:t> In the sales that took place thereafter restrictions, and easements were removed.</a:t>
            </a:r>
          </a:p>
        </p:txBody>
      </p:sp>
      <p:sp>
        <p:nvSpPr>
          <p:cNvPr id="6" name="Content Placeholder 5"/>
          <p:cNvSpPr>
            <a:spLocks noGrp="1"/>
          </p:cNvSpPr>
          <p:nvPr>
            <p:ph sz="half" idx="2"/>
          </p:nvPr>
        </p:nvSpPr>
        <p:spPr/>
        <p:txBody>
          <a:bodyPr>
            <a:normAutofit lnSpcReduction="10000"/>
          </a:bodyPr>
          <a:lstStyle/>
          <a:p>
            <a:r>
              <a:rPr lang="en-US" dirty="0" smtClean="0"/>
              <a:t>No </a:t>
            </a:r>
            <a:r>
              <a:rPr lang="en-US" dirty="0" smtClean="0"/>
              <a:t>knowledge currently </a:t>
            </a:r>
            <a:r>
              <a:rPr lang="en-US" dirty="0" smtClean="0"/>
              <a:t>on the amount of hazardous and toxic materials that are in the ground, sediment, and groundwater.</a:t>
            </a:r>
          </a:p>
          <a:p>
            <a:r>
              <a:rPr lang="en-US" dirty="0" smtClean="0"/>
              <a:t>Details of Mass DEP’s approved plan for remediation are unknown.</a:t>
            </a:r>
          </a:p>
          <a:p>
            <a:r>
              <a:rPr lang="en-US" dirty="0" smtClean="0"/>
              <a:t>Contaminants in the water around Chemical lane in 1999 were still present in 2008.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62075"/>
          </a:xfrm>
        </p:spPr>
        <p:txBody>
          <a:bodyPr/>
          <a:lstStyle/>
          <a:p>
            <a:r>
              <a:rPr lang="en-US" sz="3600" dirty="0" smtClean="0"/>
              <a:t>Laborious Process?</a:t>
            </a:r>
            <a:endParaRPr lang="en-US" sz="3600" dirty="0"/>
          </a:p>
        </p:txBody>
      </p:sp>
      <p:sp>
        <p:nvSpPr>
          <p:cNvPr id="9" name="Text Placeholder 8"/>
          <p:cNvSpPr>
            <a:spLocks noGrp="1"/>
          </p:cNvSpPr>
          <p:nvPr>
            <p:ph type="body" idx="1"/>
          </p:nvPr>
        </p:nvSpPr>
        <p:spPr>
          <a:xfrm>
            <a:off x="232327" y="1930213"/>
            <a:ext cx="8454473" cy="4157181"/>
          </a:xfrm>
        </p:spPr>
        <p:txBody>
          <a:bodyPr>
            <a:normAutofit lnSpcReduction="10000"/>
          </a:bodyPr>
          <a:lstStyle/>
          <a:p>
            <a:r>
              <a:rPr lang="en-US" sz="1600" dirty="0" smtClean="0"/>
              <a:t>This project has its difficulties and is extremely complex because there are a large multitude of parties involved that interacted with each other through normal business, were required to by law, or operated alone for legal or scientific purposes including; the City of Everett, the current owner, past owners, 4 different chemical companies, two different </a:t>
            </a:r>
            <a:r>
              <a:rPr lang="en-US" sz="1600" dirty="0" err="1" smtClean="0"/>
              <a:t>LSP’s</a:t>
            </a:r>
            <a:r>
              <a:rPr lang="en-US" sz="1600" dirty="0" smtClean="0"/>
              <a:t>, the 3 companies involved in the last so called remediation effort, Mass. DEP, and Mass. DWM.</a:t>
            </a:r>
          </a:p>
          <a:p>
            <a:endParaRPr lang="en-US" sz="1600" dirty="0" smtClean="0"/>
          </a:p>
          <a:p>
            <a:r>
              <a:rPr lang="en-US" sz="1600" dirty="0" smtClean="0"/>
              <a:t>It is also quite apparent many policies and regulations slipped through the cracks or were not properly performed. This is observed with the numerous sales of the parcel, sales being paid by cash or mortgage agreements to avoid a 21E site investigation, remediation efforts only done on half the land Monsanto had owned, the validity of the </a:t>
            </a:r>
            <a:r>
              <a:rPr lang="en-US" sz="1600" dirty="0" err="1" smtClean="0"/>
              <a:t>LSP’s</a:t>
            </a:r>
            <a:r>
              <a:rPr lang="en-US" sz="1600" dirty="0" smtClean="0"/>
              <a:t> work and examination especially in 2000, Mass. DEP’s quick three month investigation, assumed oral plan, and RAO response.</a:t>
            </a:r>
          </a:p>
          <a:p>
            <a:endParaRPr lang="en-US" sz="1600" dirty="0" smtClean="0"/>
          </a:p>
          <a:p>
            <a:r>
              <a:rPr lang="en-US" sz="1600" dirty="0" smtClean="0"/>
              <a:t>Therefore, it is imperative that we understand the various legal frameworks, the steps in dealing with a brownfield site, urban planning, development and zoning laws, and understand the reports to then figure out the missing links to find a plausible solution as the City did in 1997 with the West Side as regards to the two brownfield properties.</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a:xfrm>
            <a:off x="457200" y="2362199"/>
            <a:ext cx="3931920" cy="3911070"/>
          </a:xfrm>
        </p:spPr>
        <p:txBody>
          <a:bodyPr/>
          <a:lstStyle/>
          <a:p>
            <a:r>
              <a:rPr lang="en-US" dirty="0" smtClean="0"/>
              <a:t>Thoroughly examine Mass. DEP’s investigation of the East Side in 2000.</a:t>
            </a:r>
          </a:p>
          <a:p>
            <a:r>
              <a:rPr lang="en-US" dirty="0" smtClean="0"/>
              <a:t>Analyze the two different water reports, figure out the discrepancies in both reports, and speak to Ek Khalsa for clarification and whether there are new reports or sampling for current estimation of contaminants.</a:t>
            </a:r>
            <a:endParaRPr lang="en-US" dirty="0"/>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a:xfrm>
            <a:off x="4754880" y="2362199"/>
            <a:ext cx="3931920" cy="3911070"/>
          </a:xfrm>
        </p:spPr>
        <p:txBody>
          <a:bodyPr/>
          <a:lstStyle/>
          <a:p>
            <a:r>
              <a:rPr lang="en-US" dirty="0" smtClean="0"/>
              <a:t>Go over Mass. DEP’s file review process.</a:t>
            </a:r>
          </a:p>
          <a:p>
            <a:r>
              <a:rPr lang="en-US" dirty="0" smtClean="0"/>
              <a:t>Speak with CDM of Cambridge, MA, the LSP that was in charge in 1999-2000 for detail of the work.</a:t>
            </a:r>
          </a:p>
          <a:p>
            <a:r>
              <a:rPr lang="en-US" dirty="0" smtClean="0"/>
              <a:t>Meet with Everett’s Assessors, Inspectional Services, and Building Dept.</a:t>
            </a:r>
          </a:p>
          <a:p>
            <a:r>
              <a:rPr lang="en-US" dirty="0" smtClean="0"/>
              <a:t>Work with Officer Johnston.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te">
  <a:themeElements>
    <a:clrScheme name="Forte">
      <a:dk1>
        <a:srgbClr val="FFFFFF"/>
      </a:dk1>
      <a:lt1>
        <a:srgbClr val="000000"/>
      </a:lt1>
      <a:dk2>
        <a:srgbClr val="292828"/>
      </a:dk2>
      <a:lt2>
        <a:srgbClr val="DEDEDE"/>
      </a:lt2>
      <a:accent1>
        <a:srgbClr val="C70F0C"/>
      </a:accent1>
      <a:accent2>
        <a:srgbClr val="DD6B0D"/>
      </a:accent2>
      <a:accent3>
        <a:srgbClr val="FAA700"/>
      </a:accent3>
      <a:accent4>
        <a:srgbClr val="93E50D"/>
      </a:accent4>
      <a:accent5>
        <a:srgbClr val="17C7BA"/>
      </a:accent5>
      <a:accent6>
        <a:srgbClr val="0A96E4"/>
      </a:accent6>
      <a:hlink>
        <a:srgbClr val="8F3BED"/>
      </a:hlink>
      <a:folHlink>
        <a:srgbClr val="C29EEB"/>
      </a:folHlink>
    </a:clrScheme>
    <a:fontScheme name="Forte">
      <a:majorFont>
        <a:latin typeface="Constantia"/>
        <a:ea typeface=""/>
        <a:cs typeface=""/>
        <a:font script="Jpan" typeface="ＭＳ 明朝"/>
      </a:majorFont>
      <a:minorFont>
        <a:latin typeface="Constantia"/>
        <a:ea typeface=""/>
        <a:cs typeface=""/>
        <a:font script="Jpan" typeface="ＭＳ 明朝"/>
      </a:minorFont>
    </a:fontScheme>
    <a:fmtScheme name="Forte">
      <a:fillStyleLst>
        <a:solidFill>
          <a:schemeClr val="phClr"/>
        </a:solidFill>
        <a:gradFill rotWithShape="1">
          <a:gsLst>
            <a:gs pos="0">
              <a:schemeClr val="phClr">
                <a:tint val="100000"/>
                <a:shade val="80000"/>
                <a:satMod val="150000"/>
                <a:lumMod val="70000"/>
              </a:schemeClr>
            </a:gs>
            <a:gs pos="35000">
              <a:schemeClr val="phClr">
                <a:tint val="100000"/>
                <a:shade val="90000"/>
                <a:satMod val="150000"/>
                <a:lumMod val="80000"/>
              </a:schemeClr>
            </a:gs>
            <a:gs pos="100000">
              <a:schemeClr val="phClr">
                <a:tint val="100000"/>
                <a:satMod val="150000"/>
                <a:lumMod val="110000"/>
              </a:schemeClr>
            </a:gs>
          </a:gsLst>
          <a:lin ang="16200000" scaled="1"/>
        </a:gradFill>
        <a:gradFill rotWithShape="1">
          <a:gsLst>
            <a:gs pos="0">
              <a:schemeClr val="phClr">
                <a:shade val="40000"/>
                <a:satMod val="130000"/>
                <a:lumMod val="80000"/>
              </a:schemeClr>
            </a:gs>
            <a:gs pos="80000">
              <a:schemeClr val="phClr">
                <a:shade val="90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114300" sx="105000" sy="105000" algn="ctr" rotWithShape="0">
              <a:srgbClr val="5F5F5F">
                <a:alpha val="50000"/>
              </a:srgbClr>
            </a:outerShdw>
          </a:effectLst>
          <a:scene3d>
            <a:camera prst="orthographicFront">
              <a:rot lat="0" lon="0" rev="0"/>
            </a:camera>
            <a:lightRig rig="twoPt" dir="tr">
              <a:rot lat="0" lon="0" rev="5400000"/>
            </a:lightRig>
          </a:scene3d>
          <a:sp3d>
            <a:bevelT w="12700" h="25400"/>
          </a:sp3d>
        </a:effectStyle>
        <a:effectStyle>
          <a:effectLst>
            <a:outerShdw blurRad="114300" dist="25400" sx="103000" sy="103000" algn="ctr" rotWithShape="0">
              <a:srgbClr val="4B4B4B">
                <a:alpha val="50000"/>
              </a:srgbClr>
            </a:outerShdw>
            <a:reflection blurRad="38100" stA="80000" endPos="50000" dist="38100" dir="5400000" sy="-100000" rotWithShape="0"/>
          </a:effectLst>
          <a:scene3d>
            <a:camera prst="orthographicFront">
              <a:rot lat="0" lon="0" rev="0"/>
            </a:camera>
            <a:lightRig rig="balanced" dir="t">
              <a:rot lat="0" lon="0" rev="1200000"/>
            </a:lightRig>
          </a:scene3d>
          <a:sp3d>
            <a:bevelT w="127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Forte.thmx</Template>
  <TotalTime>207</TotalTime>
  <Words>564</Words>
  <Application>Microsoft Macintosh PowerPoint</Application>
  <PresentationFormat>On-screen Show (4:3)</PresentationFormat>
  <Paragraphs>30</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Forte</vt:lpstr>
      <vt:lpstr>Chemical Lane/Monsanto</vt:lpstr>
      <vt:lpstr>Aerial View of Chemical Lane</vt:lpstr>
      <vt:lpstr>Southern side of Horizon Way</vt:lpstr>
      <vt:lpstr>Eastern side of Horizon Way (Fenced off)</vt:lpstr>
      <vt:lpstr>Key Facts</vt:lpstr>
      <vt:lpstr>Lingering Issues</vt:lpstr>
      <vt:lpstr>Laborious Process?</vt:lpstr>
      <vt:lpstr>Next Steps</vt:lpstr>
      <vt:lpstr>Slide 9</vt:lpstr>
      <vt:lpstr>Slide 10</vt:lpstr>
    </vt:vector>
  </TitlesOfParts>
  <Company>UMass Boston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Lane/Monsanto</dc:title>
  <dc:creator>Billy  Castor</dc:creator>
  <cp:lastModifiedBy>Billy  Castor</cp:lastModifiedBy>
  <cp:revision>2</cp:revision>
  <dcterms:created xsi:type="dcterms:W3CDTF">2011-10-04T13:40:56Z</dcterms:created>
  <dcterms:modified xsi:type="dcterms:W3CDTF">2011-10-04T15:29:03Z</dcterms:modified>
</cp:coreProperties>
</file>